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  <p:sldMasterId id="2147483694" r:id="rId2"/>
  </p:sldMasterIdLst>
  <p:notesMasterIdLst>
    <p:notesMasterId r:id="rId16"/>
  </p:notesMasterIdLst>
  <p:handoutMasterIdLst>
    <p:handoutMasterId r:id="rId17"/>
  </p:handoutMasterIdLst>
  <p:sldIdLst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81" r:id="rId14"/>
    <p:sldId id="28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A0A209A3-228C-4807-848E-33D589C087B9}">
          <p14:sldIdLst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81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4D5D"/>
    <a:srgbClr val="DCE7F0"/>
    <a:srgbClr val="1D8DB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36" autoAdjust="0"/>
    <p:restoredTop sz="94652"/>
  </p:normalViewPr>
  <p:slideViewPr>
    <p:cSldViewPr snapToGrid="0" snapToObjects="1">
      <p:cViewPr varScale="1">
        <p:scale>
          <a:sx n="87" d="100"/>
          <a:sy n="87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Blad1!$B$1</c:f>
              <c:strCache>
                <c:ptCount val="1"/>
                <c:pt idx="0">
                  <c:v>Aankopen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B79-4AD9-8DBA-00BAD9931AB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B79-4AD9-8DBA-00BAD9931AB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CB79-4AD9-8DBA-00BAD9931AB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CB79-4AD9-8DBA-00BAD9931ABE}"/>
              </c:ext>
            </c:extLst>
          </c:dPt>
          <c:dLbls>
            <c:dLbl>
              <c:idx val="0"/>
              <c:layout>
                <c:manualLayout>
                  <c:x val="7.3684669101577199E-2"/>
                  <c:y val="-0.1214619011883827"/>
                </c:manualLayout>
              </c:layout>
              <c:tx>
                <c:rich>
                  <a:bodyPr/>
                  <a:lstStyle/>
                  <a:p>
                    <a:fld id="{F272D416-CA3C-4AC1-81B7-03D62ED39157}" type="CATEGORYNAME">
                      <a:rPr lang="en-US" smtClean="0"/>
                      <a:pPr/>
                      <a:t>[CATEGORIENAAM]</a:t>
                    </a:fld>
                    <a:r>
                      <a:rPr lang="en-US" baseline="0" dirty="0"/>
                      <a:t>  </a:t>
                    </a:r>
                    <a:r>
                      <a:rPr lang="en-US" sz="1200" b="0" i="0" u="none" strike="noStrike" kern="1200" baseline="0" dirty="0">
                        <a:solidFill>
                          <a:srgbClr val="2F4D5D">
                            <a:lumMod val="75000"/>
                            <a:lumOff val="25000"/>
                          </a:srgbClr>
                        </a:solidFill>
                      </a:rPr>
                      <a:t>€</a:t>
                    </a:r>
                    <a:fld id="{3DBDE3EB-66AD-4F3A-BE7F-92D0FDF8E775}" type="VALUE">
                      <a:rPr lang="en-US" baseline="0" smtClean="0"/>
                      <a:pPr/>
                      <a:t>[WAARDE]</a:t>
                    </a:fld>
                    <a:endParaRPr lang="en-US" sz="1200" b="0" i="0" u="none" strike="noStrike" kern="1200" baseline="0" dirty="0">
                      <a:solidFill>
                        <a:srgbClr val="2F4D5D">
                          <a:lumMod val="75000"/>
                          <a:lumOff val="25000"/>
                        </a:srgbClr>
                      </a:solidFill>
                    </a:endParaRP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B79-4AD9-8DBA-00BAD9931ABE}"/>
                </c:ext>
              </c:extLst>
            </c:dLbl>
            <c:dLbl>
              <c:idx val="1"/>
              <c:layout>
                <c:manualLayout>
                  <c:x val="-7.2779140267485137E-2"/>
                  <c:y val="-3.633113428389019E-2"/>
                </c:manualLayout>
              </c:layout>
              <c:tx>
                <c:rich>
                  <a:bodyPr/>
                  <a:lstStyle/>
                  <a:p>
                    <a:r>
                      <a:rPr lang="en-US" dirty="0" err="1"/>
                      <a:t>Motoren</a:t>
                    </a:r>
                    <a:r>
                      <a:rPr lang="en-US" dirty="0"/>
                      <a:t> &amp; </a:t>
                    </a:r>
                    <a:r>
                      <a:rPr lang="en-US" dirty="0" err="1"/>
                      <a:t>aandrijving</a:t>
                    </a:r>
                    <a:r>
                      <a:rPr lang="en-US" baseline="0" dirty="0"/>
                      <a:t>  </a:t>
                    </a:r>
                    <a:r>
                      <a:rPr lang="en-US" sz="1200" b="0" i="0" u="none" strike="noStrike" kern="1200" baseline="0" dirty="0">
                        <a:solidFill>
                          <a:srgbClr val="2F4D5D">
                            <a:lumMod val="75000"/>
                            <a:lumOff val="25000"/>
                          </a:srgbClr>
                        </a:solidFill>
                      </a:rPr>
                      <a:t>€</a:t>
                    </a:r>
                    <a:fld id="{9A5284ED-B03C-4E2B-A5DC-0969BC785705}" type="VALUE">
                      <a:rPr lang="en-US" baseline="0" smtClean="0"/>
                      <a:pPr/>
                      <a:t>[WAARDE]</a:t>
                    </a:fld>
                    <a:endParaRPr lang="en-US" sz="1200" b="0" i="0" u="none" strike="noStrike" kern="1200" baseline="0" dirty="0">
                      <a:solidFill>
                        <a:srgbClr val="2F4D5D">
                          <a:lumMod val="75000"/>
                          <a:lumOff val="25000"/>
                        </a:srgbClr>
                      </a:solidFill>
                    </a:endParaRP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B79-4AD9-8DBA-00BAD9931ABE}"/>
                </c:ext>
              </c:extLst>
            </c:dLbl>
            <c:dLbl>
              <c:idx val="2"/>
              <c:layout>
                <c:manualLayout>
                  <c:x val="-3.8415688635748992E-2"/>
                  <c:y val="-1.9136658415564341E-2"/>
                </c:manualLayout>
              </c:layout>
              <c:tx>
                <c:rich>
                  <a:bodyPr/>
                  <a:lstStyle/>
                  <a:p>
                    <a:fld id="{CD7EDAC9-3010-4172-A77F-CD21CF78C027}" type="CATEGORYNAME">
                      <a:rPr lang="en-US" smtClean="0"/>
                      <a:pPr/>
                      <a:t>[CATEGORIENAAM]</a:t>
                    </a:fld>
                    <a:r>
                      <a:rPr lang="en-US" baseline="0" dirty="0"/>
                      <a:t>  </a:t>
                    </a:r>
                    <a:r>
                      <a:rPr lang="en-US" sz="1200" b="0" i="0" u="none" strike="noStrike" kern="1200" baseline="0" dirty="0">
                        <a:solidFill>
                          <a:srgbClr val="2F4D5D">
                            <a:lumMod val="75000"/>
                            <a:lumOff val="25000"/>
                          </a:srgbClr>
                        </a:solidFill>
                      </a:rPr>
                      <a:t>€</a:t>
                    </a:r>
                    <a:fld id="{09C7B4BA-AE0D-4891-B73C-8A33399DB8D4}" type="VALUE">
                      <a:rPr lang="en-US" baseline="0" smtClean="0"/>
                      <a:pPr/>
                      <a:t>[WAARDE]</a:t>
                    </a:fld>
                    <a:endParaRPr lang="en-US" sz="1200" b="0" i="0" u="none" strike="noStrike" kern="1200" baseline="0" dirty="0">
                      <a:solidFill>
                        <a:srgbClr val="2F4D5D">
                          <a:lumMod val="75000"/>
                          <a:lumOff val="25000"/>
                        </a:srgbClr>
                      </a:solidFill>
                    </a:endParaRP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CB79-4AD9-8DBA-00BAD9931ABE}"/>
                </c:ext>
              </c:extLst>
            </c:dLbl>
            <c:dLbl>
              <c:idx val="3"/>
              <c:layout>
                <c:manualLayout>
                  <c:x val="-4.2162067380837137E-2"/>
                  <c:y val="1.3227450409381615E-2"/>
                </c:manualLayout>
              </c:layout>
              <c:tx>
                <c:rich>
                  <a:bodyPr/>
                  <a:lstStyle/>
                  <a:p>
                    <a:fld id="{1EBE7623-EE1F-42E5-AC96-414F0C13B468}" type="CATEGORYNAME">
                      <a:rPr lang="en-US" smtClean="0"/>
                      <a:pPr/>
                      <a:t>[CATEGORIENAAM]</a:t>
                    </a:fld>
                    <a:r>
                      <a:rPr lang="en-US" baseline="0" dirty="0"/>
                      <a:t>  €</a:t>
                    </a:r>
                    <a:fld id="{03C6BFA0-4477-434F-9E42-3FE367496380}" type="VALUE">
                      <a:rPr lang="en-US" baseline="0" smtClean="0"/>
                      <a:pPr/>
                      <a:t>[WAARDE]</a:t>
                    </a:fld>
                    <a:endParaRPr lang="en-US" baseline="0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CB79-4AD9-8DBA-00BAD9931A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nl-BE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Blad1!$A$2:$A$5</c:f>
              <c:strCache>
                <c:ptCount val="4"/>
                <c:pt idx="0">
                  <c:v>Constructie</c:v>
                </c:pt>
                <c:pt idx="1">
                  <c:v>Motoren &amp; aandrijving </c:v>
                </c:pt>
                <c:pt idx="2">
                  <c:v>Pompen &amp; leidingen</c:v>
                </c:pt>
                <c:pt idx="3">
                  <c:v>Microcontroller</c:v>
                </c:pt>
              </c:strCache>
            </c:strRef>
          </c:cat>
          <c:val>
            <c:numRef>
              <c:f>Blad1!$B$2:$B$5</c:f>
              <c:numCache>
                <c:formatCode>General</c:formatCode>
                <c:ptCount val="4"/>
                <c:pt idx="0">
                  <c:v>98.99</c:v>
                </c:pt>
                <c:pt idx="1">
                  <c:v>38.450000000000003</c:v>
                </c:pt>
                <c:pt idx="2">
                  <c:v>4.5999999999999996</c:v>
                </c:pt>
                <c:pt idx="3">
                  <c:v>31.59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79-4AD9-8DBA-00BAD9931ABE}"/>
            </c:ext>
          </c:extLst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BE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0.78442</cdr:x>
      <cdr:y>0.33843</cdr:y>
    </cdr:from>
    <cdr:to>
      <cdr:x>0.90865</cdr:x>
      <cdr:y>0.51671</cdr:y>
    </cdr:to>
    <cdr:sp macro="" textlink="">
      <cdr:nvSpPr>
        <cdr:cNvPr id="2" name="Tekstvak 1">
          <a:extLst xmlns:a="http://schemas.openxmlformats.org/drawingml/2006/main">
            <a:ext uri="{FF2B5EF4-FFF2-40B4-BE49-F238E27FC236}">
              <a16:creationId xmlns:a16="http://schemas.microsoft.com/office/drawing/2014/main" id="{CBFFC83E-665A-46FB-ABAF-046DC7204DE3}"/>
            </a:ext>
          </a:extLst>
        </cdr:cNvPr>
        <cdr:cNvSpPr txBox="1"/>
      </cdr:nvSpPr>
      <cdr:spPr>
        <a:xfrm xmlns:a="http://schemas.openxmlformats.org/drawingml/2006/main">
          <a:off x="8660870" y="1510770"/>
          <a:ext cx="1371600" cy="79586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nl-BE" sz="11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12-12-2019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12-12-2019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0" name="Rechthoek 9"/>
          <p:cNvSpPr/>
          <p:nvPr userDrawn="1"/>
        </p:nvSpPr>
        <p:spPr>
          <a:xfrm>
            <a:off x="0" y="648000"/>
            <a:ext cx="12193200" cy="621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 userDrawn="1"/>
        </p:nvSpPr>
        <p:spPr>
          <a:xfrm>
            <a:off x="0" y="647998"/>
            <a:ext cx="12193200" cy="44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096524" cy="4024798"/>
          </a:xfrm>
        </p:spPr>
        <p:txBody>
          <a:bodyPr anchor="ctr" anchorCtr="0">
            <a:normAutofit/>
          </a:bodyPr>
          <a:lstStyle>
            <a:lvl1pPr algn="l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575999" y="5392801"/>
            <a:ext cx="6096524" cy="730188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48525" y="1654175"/>
            <a:ext cx="4368673" cy="44688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58357"/>
            <a:ext cx="3471771" cy="72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  <p15:guide id="2" pos="4203">
          <p15:clr>
            <a:srgbClr val="FBAE40"/>
          </p15:clr>
        </p15:guide>
        <p15:guide id="3" orient="horz" pos="397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/>
        </p:nvSpPr>
        <p:spPr>
          <a:xfrm>
            <a:off x="0" y="647998"/>
            <a:ext cx="12193200" cy="6210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1350253"/>
            <a:ext cx="4648209" cy="5507747"/>
          </a:xfrm>
          <a:prstGeom prst="rect">
            <a:avLst/>
          </a:prstGeom>
        </p:spPr>
      </p:pic>
      <p:sp>
        <p:nvSpPr>
          <p:cNvPr id="12" name="Ondertitel 2"/>
          <p:cNvSpPr>
            <a:spLocks noGrp="1"/>
          </p:cNvSpPr>
          <p:nvPr>
            <p:ph type="subTitle" idx="1"/>
          </p:nvPr>
        </p:nvSpPr>
        <p:spPr>
          <a:xfrm>
            <a:off x="576003" y="4359604"/>
            <a:ext cx="8333999" cy="1655999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6000" y="1800000"/>
            <a:ext cx="8334000" cy="23868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58357"/>
            <a:ext cx="3471771" cy="72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8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525F-7E69-4CB6-AEC1-E3F5FDAE7096}" type="datetime1">
              <a:rPr lang="nl-BE" smtClean="0"/>
              <a:t>12/12/2019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‹nr.›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 baseline="0">
                <a:solidFill>
                  <a:srgbClr val="1D8DB0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005E77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22770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DA5E7-D617-41BC-8871-22841027B4A9}" type="datetime1">
              <a:rPr lang="nl-BE" smtClean="0"/>
              <a:t>12/12/2019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‹nr.›</a:t>
            </a:fld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9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2F4D5D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270691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7AD81-983F-45D0-8370-56C6F1B373A7}" type="datetime1">
              <a:rPr lang="nl-BE" smtClean="0"/>
              <a:t>12/12/2019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524" cy="2386800"/>
          </a:xfrm>
        </p:spPr>
        <p:txBody>
          <a:bodyPr anchor="b"/>
          <a:lstStyle>
            <a:lvl1pPr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0779D-F446-43A5-A218-46F7BB820EE3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7248262" y="3248513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43">
          <p15:clr>
            <a:srgbClr val="FBAE40"/>
          </p15:clr>
        </p15:guide>
        <p15:guide id="2" pos="420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264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DF102-3FFC-4AA8-83BC-7588F55D4202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50403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43" userDrawn="1">
          <p15:clr>
            <a:srgbClr val="FBAE40"/>
          </p15:clr>
        </p15:guide>
        <p15:guide id="2" pos="4203" userDrawn="1">
          <p15:clr>
            <a:srgbClr val="FBAE40"/>
          </p15:clr>
        </p15:guide>
        <p15:guide id="3" orient="horz" pos="36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81B13-6B9E-4938-9FFB-D01D489EF117}" type="datetime1">
              <a:rPr lang="nl-BE" smtClean="0"/>
              <a:t>12/12/2019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tekst 2"/>
          <p:cNvSpPr>
            <a:spLocks noGrp="1"/>
          </p:cNvSpPr>
          <p:nvPr>
            <p:ph idx="1"/>
          </p:nvPr>
        </p:nvSpPr>
        <p:spPr>
          <a:xfrm>
            <a:off x="576000" y="1656000"/>
            <a:ext cx="54000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6217200" y="1656000"/>
            <a:ext cx="5400000" cy="446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5958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5421575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76000" y="2276271"/>
            <a:ext cx="5421575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56000"/>
            <a:ext cx="5445000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276271"/>
            <a:ext cx="5445000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23602-77E5-4674-A92F-E114F167E435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84001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64CF4-0565-4362-8D7D-41D69FA742A0}" type="datetime1">
              <a:rPr lang="nl-BE" smtClean="0"/>
              <a:t>12/12/2019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663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20230-6AD7-47CE-8986-D061493FABD4}" type="datetime1">
              <a:rPr lang="nl-BE" smtClean="0"/>
              <a:t>12/12/2019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772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Sl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0" y="0"/>
            <a:ext cx="12193200" cy="6209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9120" y="510988"/>
            <a:ext cx="11039793" cy="5184424"/>
          </a:xfrm>
        </p:spPr>
        <p:txBody>
          <a:bodyPr anchor="ctr" anchorCtr="0">
            <a:no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8CE50-8C22-403F-8EB0-2092CAF3734E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6207603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4E30C853-0359-4532-974A-FC09919FA827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302800" y="6207603"/>
            <a:ext cx="4993739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l-NL"/>
              <a:t>Faculteit Ingenieurswetenschappen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318" y="6346811"/>
            <a:ext cx="1731268" cy="36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61" r:id="rId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2" userDrawn="1">
          <p15:clr>
            <a:srgbClr val="F26B43"/>
          </p15:clr>
        </p15:guide>
        <p15:guide id="2" pos="7589" userDrawn="1">
          <p15:clr>
            <a:srgbClr val="F26B43"/>
          </p15:clr>
        </p15:guide>
        <p15:guide id="3" orient="horz" pos="3857" userDrawn="1">
          <p15:clr>
            <a:srgbClr val="F26B43"/>
          </p15:clr>
        </p15:guide>
        <p15:guide id="4" pos="36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16000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1B215071-5B11-4B2D-B64C-0FC7231F9463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303339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l-NL"/>
              <a:t>Faculteit Ingenieurswetenschappen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318" y="6346811"/>
            <a:ext cx="1731268" cy="36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52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ndertitel 1">
            <a:extLst>
              <a:ext uri="{FF2B5EF4-FFF2-40B4-BE49-F238E27FC236}">
                <a16:creationId xmlns:a16="http://schemas.microsoft.com/office/drawing/2014/main" id="{D96BAE26-847F-4832-A0B6-4F7747AEDD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00" y="2890727"/>
            <a:ext cx="8333999" cy="1076546"/>
          </a:xfrm>
        </p:spPr>
        <p:txBody>
          <a:bodyPr>
            <a:normAutofit/>
          </a:bodyPr>
          <a:lstStyle/>
          <a:p>
            <a:r>
              <a:rPr lang="nl-BE" dirty="0"/>
              <a:t>Een zoektocht naar balans tussen precisie, snelheid en betaalbaarheid</a:t>
            </a:r>
          </a:p>
          <a:p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6BD7AEA-9638-46FB-B3FC-81B742464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042200"/>
            <a:ext cx="8334000" cy="2386800"/>
          </a:xfrm>
        </p:spPr>
        <p:txBody>
          <a:bodyPr/>
          <a:lstStyle/>
          <a:p>
            <a:r>
              <a:rPr lang="nl-BE" dirty="0"/>
              <a:t>De </a:t>
            </a:r>
            <a:r>
              <a:rPr lang="nl-BE" i="1" dirty="0" err="1"/>
              <a:t>automated</a:t>
            </a:r>
            <a:r>
              <a:rPr lang="nl-BE" i="1" dirty="0"/>
              <a:t> </a:t>
            </a:r>
            <a:r>
              <a:rPr lang="nl-BE" i="1" dirty="0" err="1"/>
              <a:t>microplate</a:t>
            </a:r>
            <a:r>
              <a:rPr lang="nl-BE" i="1" dirty="0"/>
              <a:t> dispenser</a:t>
            </a:r>
            <a:endParaRPr lang="nl-BE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850C448F-54EF-481C-94E2-B090C65AE1DB}"/>
              </a:ext>
            </a:extLst>
          </p:cNvPr>
          <p:cNvSpPr txBox="1"/>
          <p:nvPr/>
        </p:nvSpPr>
        <p:spPr>
          <a:xfrm>
            <a:off x="576000" y="5815800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Team ELISA</a:t>
            </a:r>
          </a:p>
          <a:p>
            <a:r>
              <a:rPr lang="nl-BE" dirty="0">
                <a:solidFill>
                  <a:schemeClr val="bg1"/>
                </a:solidFill>
              </a:rPr>
              <a:t>Matthias </a:t>
            </a:r>
            <a:r>
              <a:rPr lang="nl-BE" dirty="0" err="1">
                <a:solidFill>
                  <a:schemeClr val="bg1"/>
                </a:solidFill>
              </a:rPr>
              <a:t>Derez</a:t>
            </a:r>
            <a:r>
              <a:rPr lang="nl-BE" dirty="0">
                <a:solidFill>
                  <a:schemeClr val="bg1"/>
                </a:solidFill>
              </a:rPr>
              <a:t>, Maxime Dujardin, Korneel </a:t>
            </a:r>
            <a:r>
              <a:rPr lang="nl-BE" dirty="0" err="1">
                <a:solidFill>
                  <a:schemeClr val="bg1"/>
                </a:solidFill>
              </a:rPr>
              <a:t>Verkens</a:t>
            </a:r>
            <a:r>
              <a:rPr lang="nl-BE" dirty="0">
                <a:solidFill>
                  <a:schemeClr val="bg1"/>
                </a:solidFill>
              </a:rPr>
              <a:t>, Seppe </a:t>
            </a:r>
            <a:r>
              <a:rPr lang="nl-BE" dirty="0" err="1">
                <a:solidFill>
                  <a:schemeClr val="bg1"/>
                </a:solidFill>
              </a:rPr>
              <a:t>Vilain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BE1AA658-990E-4C85-BF49-3193F6466D89}"/>
              </a:ext>
            </a:extLst>
          </p:cNvPr>
          <p:cNvSpPr txBox="1"/>
          <p:nvPr/>
        </p:nvSpPr>
        <p:spPr>
          <a:xfrm>
            <a:off x="8629650" y="184666"/>
            <a:ext cx="346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err="1"/>
              <a:t>Probleemoplossen</a:t>
            </a:r>
            <a:r>
              <a:rPr lang="nl-BE" dirty="0"/>
              <a:t> &amp; ontwerpen</a:t>
            </a:r>
          </a:p>
        </p:txBody>
      </p:sp>
    </p:spTree>
    <p:extLst>
      <p:ext uri="{BB962C8B-B14F-4D97-AF65-F5344CB8AC3E}">
        <p14:creationId xmlns:p14="http://schemas.microsoft.com/office/powerpoint/2010/main" val="2667706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757EF075-A2C8-4C5B-8871-F7726FD82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Uitstekende prijs-kwaliteitverhouding</a:t>
            </a:r>
          </a:p>
          <a:p>
            <a:r>
              <a:rPr lang="nl-BE" dirty="0"/>
              <a:t>Gebruiksgemak</a:t>
            </a:r>
          </a:p>
          <a:p>
            <a:r>
              <a:rPr lang="nl-BE" dirty="0"/>
              <a:t>Mobiliteit en stevigheid</a:t>
            </a:r>
          </a:p>
          <a:p>
            <a:r>
              <a:rPr lang="nl-BE" dirty="0"/>
              <a:t>Vervangstukken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A42EDE8-E523-4BD7-9BDE-7F6F85014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2A4A139-193E-4F74-86FC-5795B8A34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10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3C9F226-C04C-4C3B-B798-7669F8196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6. Unique </a:t>
            </a:r>
            <a:r>
              <a:rPr lang="nl-BE" dirty="0" err="1"/>
              <a:t>selling</a:t>
            </a:r>
            <a:r>
              <a:rPr lang="nl-BE" dirty="0"/>
              <a:t> </a:t>
            </a:r>
            <a:r>
              <a:rPr lang="nl-BE" dirty="0" err="1"/>
              <a:t>proposition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32107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F401EF95-9F68-4BC8-A7BD-19F2E1D42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Automatisch </a:t>
            </a:r>
            <a:r>
              <a:rPr lang="nl-BE" dirty="0" err="1"/>
              <a:t>microplates</a:t>
            </a:r>
            <a:r>
              <a:rPr lang="nl-BE" dirty="0"/>
              <a:t> vervangen</a:t>
            </a:r>
          </a:p>
          <a:p>
            <a:r>
              <a:rPr lang="nl-BE" dirty="0"/>
              <a:t>Efficiënter initialiseren</a:t>
            </a:r>
          </a:p>
          <a:p>
            <a:r>
              <a:rPr lang="nl-BE" dirty="0"/>
              <a:t>Efficiënter reinigen</a:t>
            </a:r>
          </a:p>
          <a:p>
            <a:r>
              <a:rPr lang="nl-BE" dirty="0"/>
              <a:t>Automatisch pipetpunten vervangen</a:t>
            </a:r>
          </a:p>
          <a:p>
            <a:r>
              <a:rPr lang="nl-BE" dirty="0"/>
              <a:t>Preciezere verdeling voor wetenschappelijk onderzoek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334A214-DD4A-4617-B39E-E7BA75438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B462A40-64EB-45ED-8910-4834A893D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11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C80E4F7C-8472-4E9D-994F-96D9D4843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7. Uitbreiding en verbetering </a:t>
            </a:r>
          </a:p>
        </p:txBody>
      </p:sp>
    </p:spTree>
    <p:extLst>
      <p:ext uri="{BB962C8B-B14F-4D97-AF65-F5344CB8AC3E}">
        <p14:creationId xmlns:p14="http://schemas.microsoft.com/office/powerpoint/2010/main" val="3714937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5B699003-07B8-4F56-8B37-455D8E58C2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00" y="1359036"/>
            <a:ext cx="5421575" cy="540000"/>
          </a:xfrm>
        </p:spPr>
        <p:txBody>
          <a:bodyPr/>
          <a:lstStyle/>
          <a:p>
            <a:r>
              <a:rPr lang="nl-BE" dirty="0"/>
              <a:t>Toestellen op de markt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EE725BA-6909-4F1A-AB50-F7C28133D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00" y="1992710"/>
            <a:ext cx="5421575" cy="3837658"/>
          </a:xfrm>
        </p:spPr>
        <p:txBody>
          <a:bodyPr/>
          <a:lstStyle/>
          <a:p>
            <a:pPr marL="0" indent="0">
              <a:buNone/>
            </a:pPr>
            <a:r>
              <a:rPr lang="nl-BE" dirty="0"/>
              <a:t>PRO</a:t>
            </a:r>
          </a:p>
          <a:p>
            <a:pPr lvl="1"/>
            <a:r>
              <a:rPr lang="nl-BE" dirty="0"/>
              <a:t>Snel</a:t>
            </a:r>
          </a:p>
          <a:p>
            <a:pPr lvl="1"/>
            <a:r>
              <a:rPr lang="nl-BE" dirty="0"/>
              <a:t>Efficiënt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r>
              <a:rPr lang="nl-BE" dirty="0"/>
              <a:t>CONTRA</a:t>
            </a:r>
          </a:p>
          <a:p>
            <a:pPr marL="457200" lvl="1" indent="0">
              <a:buNone/>
            </a:pPr>
            <a:r>
              <a:rPr lang="nl-BE" dirty="0"/>
              <a:t>   Duur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FE473F1-D3B6-4D3D-8616-D219BE7DAB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74039" y="1362304"/>
            <a:ext cx="5445000" cy="540000"/>
          </a:xfrm>
        </p:spPr>
        <p:txBody>
          <a:bodyPr/>
          <a:lstStyle/>
          <a:p>
            <a:r>
              <a:rPr lang="nl-BE" dirty="0"/>
              <a:t>Ons toestel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10EA5624-D66E-4CEF-B23D-9169A3D052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574039" y="1992710"/>
            <a:ext cx="5445000" cy="3837658"/>
          </a:xfrm>
        </p:spPr>
        <p:txBody>
          <a:bodyPr/>
          <a:lstStyle/>
          <a:p>
            <a:pPr marL="0" indent="0">
              <a:buNone/>
            </a:pPr>
            <a:r>
              <a:rPr lang="nl-BE" dirty="0"/>
              <a:t>PRO</a:t>
            </a:r>
          </a:p>
          <a:p>
            <a:pPr lvl="1"/>
            <a:r>
              <a:rPr lang="nl-BE" dirty="0"/>
              <a:t>Snel</a:t>
            </a:r>
          </a:p>
          <a:p>
            <a:pPr lvl="1"/>
            <a:r>
              <a:rPr lang="nl-BE" dirty="0"/>
              <a:t>Goedkoop</a:t>
            </a:r>
          </a:p>
          <a:p>
            <a:pPr lvl="1"/>
            <a:endParaRPr lang="nl-BE" dirty="0"/>
          </a:p>
          <a:p>
            <a:pPr marL="0" indent="0">
              <a:buNone/>
            </a:pPr>
            <a:r>
              <a:rPr lang="nl-BE" dirty="0"/>
              <a:t>CONTRA</a:t>
            </a:r>
          </a:p>
          <a:p>
            <a:pPr marL="457200" lvl="1" indent="0">
              <a:buNone/>
            </a:pPr>
            <a:r>
              <a:rPr lang="nl-BE" dirty="0"/>
              <a:t>   Niet precies genoeg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0E7D5E0-A257-472C-AD3E-6FA507695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8140A84-0B0B-41AA-ACD6-996F83FBD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12</a:t>
            </a:fld>
            <a:endParaRPr lang="nl-NL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B0651AC0-D14D-41A1-87FB-10B23632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8. Conclusie</a:t>
            </a:r>
          </a:p>
        </p:txBody>
      </p:sp>
      <p:sp>
        <p:nvSpPr>
          <p:cNvPr id="9" name="Pijl: links/rechts 8">
            <a:extLst>
              <a:ext uri="{FF2B5EF4-FFF2-40B4-BE49-F238E27FC236}">
                <a16:creationId xmlns:a16="http://schemas.microsoft.com/office/drawing/2014/main" id="{277A7B2E-8BA4-46F3-B9F1-0F2F873E0DC4}"/>
              </a:ext>
            </a:extLst>
          </p:cNvPr>
          <p:cNvSpPr/>
          <p:nvPr/>
        </p:nvSpPr>
        <p:spPr>
          <a:xfrm>
            <a:off x="5155280" y="3340238"/>
            <a:ext cx="1684587" cy="5400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4C4A463C-F902-4D00-8B5A-842A2A7B3BCC}"/>
              </a:ext>
            </a:extLst>
          </p:cNvPr>
          <p:cNvSpPr txBox="1"/>
          <p:nvPr/>
        </p:nvSpPr>
        <p:spPr>
          <a:xfrm>
            <a:off x="3924300" y="5336680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dirty="0"/>
              <a:t>Wel gebruiken om te spoelen</a:t>
            </a: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FC9696C1-7245-4C7B-B6ED-7CDF68907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915" y="4625538"/>
            <a:ext cx="2275091" cy="2345613"/>
          </a:xfrm>
          <a:prstGeom prst="rect">
            <a:avLst/>
          </a:prstGeom>
        </p:spPr>
      </p:pic>
      <p:pic>
        <p:nvPicPr>
          <p:cNvPr id="12" name="Tijdelijke aanduiding voor inhoud 12">
            <a:extLst>
              <a:ext uri="{FF2B5EF4-FFF2-40B4-BE49-F238E27FC236}">
                <a16:creationId xmlns:a16="http://schemas.microsoft.com/office/drawing/2014/main" id="{987DFA58-8884-43F2-BC76-AC8FCA7ACF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03" r="7117"/>
          <a:stretch/>
        </p:blipFill>
        <p:spPr>
          <a:xfrm>
            <a:off x="8634432" y="4702234"/>
            <a:ext cx="2799653" cy="158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613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E0BF03-6FC6-47FF-ADA4-E706CD7EA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Vragen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2EA7C7A-0D7A-4217-8DEB-8AD9EC8DC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32E97E5-3A01-47E8-B265-B0B22FB69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63567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438A45E9-77EA-4E28-A948-0288D8682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nl-BE" dirty="0"/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Doelstelling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Programmeerstructuur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Financiën</a:t>
            </a:r>
          </a:p>
          <a:p>
            <a:pPr marL="457200" indent="-457200">
              <a:buFont typeface="+mj-lt"/>
              <a:buAutoNum type="arabicPeriod"/>
            </a:pPr>
            <a:r>
              <a:rPr lang="nl-BE" i="1" dirty="0"/>
              <a:t>Unique </a:t>
            </a:r>
            <a:r>
              <a:rPr lang="nl-BE" i="1" dirty="0" err="1"/>
              <a:t>selling</a:t>
            </a:r>
            <a:r>
              <a:rPr lang="nl-BE" i="1" dirty="0"/>
              <a:t> </a:t>
            </a:r>
            <a:r>
              <a:rPr lang="nl-BE" i="1" dirty="0" err="1"/>
              <a:t>proposition</a:t>
            </a:r>
            <a:endParaRPr lang="nl-BE" i="1" dirty="0"/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Uitbreiding en verbetering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Conclusie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2" name="Tijdelijke aanduiding voor voettekst 1">
            <a:extLst>
              <a:ext uri="{FF2B5EF4-FFF2-40B4-BE49-F238E27FC236}">
                <a16:creationId xmlns:a16="http://schemas.microsoft.com/office/drawing/2014/main" id="{FFA26891-A63F-4309-A30B-15B596A7D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8BCCDCAD-EBBF-4A97-84AC-3B78186EA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2</a:t>
            </a:fld>
            <a:endParaRPr lang="nl-NL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BFFEE9D8-D847-4EB2-AFE7-A51D2DD67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686689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D11C9B82-724B-4E7B-90C4-F2E22BF1B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ELISA-test (verschillende varianten)</a:t>
            </a:r>
          </a:p>
          <a:p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7D25797-2AFB-42CB-815E-F8D03F56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8ECA1E0-E900-40FE-A81F-D639DA673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CE7FAF0-D846-4329-B91D-6188DD68E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Inleiding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BD591CBE-D090-441D-A80A-B4299B112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936" y="2649619"/>
            <a:ext cx="5384127" cy="2552381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A4981171-2B31-4870-B4CD-B031834F6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935" y="2442307"/>
            <a:ext cx="5384127" cy="2552381"/>
          </a:xfrm>
          <a:prstGeom prst="rect">
            <a:avLst/>
          </a:prstGeom>
        </p:spPr>
      </p:pic>
      <p:sp>
        <p:nvSpPr>
          <p:cNvPr id="10" name="Pijl: rechts 9">
            <a:extLst>
              <a:ext uri="{FF2B5EF4-FFF2-40B4-BE49-F238E27FC236}">
                <a16:creationId xmlns:a16="http://schemas.microsoft.com/office/drawing/2014/main" id="{823410C5-E20A-436A-9FCB-5C5EDF17E365}"/>
              </a:ext>
            </a:extLst>
          </p:cNvPr>
          <p:cNvSpPr/>
          <p:nvPr/>
        </p:nvSpPr>
        <p:spPr>
          <a:xfrm>
            <a:off x="2853559" y="5439103"/>
            <a:ext cx="772510" cy="2364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D72F405E-8309-4A25-A7FB-0C48A3E9B2B0}"/>
              </a:ext>
            </a:extLst>
          </p:cNvPr>
          <p:cNvSpPr txBox="1"/>
          <p:nvPr/>
        </p:nvSpPr>
        <p:spPr>
          <a:xfrm>
            <a:off x="3878317" y="5372678"/>
            <a:ext cx="2617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Veel handenarbeid</a:t>
            </a:r>
          </a:p>
        </p:txBody>
      </p:sp>
    </p:spTree>
    <p:extLst>
      <p:ext uri="{BB962C8B-B14F-4D97-AF65-F5344CB8AC3E}">
        <p14:creationId xmlns:p14="http://schemas.microsoft.com/office/powerpoint/2010/main" val="3291721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D11C9B82-724B-4E7B-90C4-F2E22BF1B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Automated</a:t>
            </a:r>
            <a:r>
              <a:rPr lang="nl-BE" dirty="0"/>
              <a:t> </a:t>
            </a:r>
            <a:r>
              <a:rPr lang="nl-BE" dirty="0" err="1"/>
              <a:t>microplate</a:t>
            </a:r>
            <a:r>
              <a:rPr lang="nl-BE" dirty="0"/>
              <a:t> dispenser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7D25797-2AFB-42CB-815E-F8D03F56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8ECA1E0-E900-40FE-A81F-D639DA673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4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CE7FAF0-D846-4329-B91D-6188DD68E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Inleiding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5AB4A671-8676-4535-B3A1-57542D28A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7087" y="2545511"/>
            <a:ext cx="2703378" cy="2787176"/>
          </a:xfrm>
          <a:prstGeom prst="rect">
            <a:avLst/>
          </a:prstGeom>
        </p:spPr>
      </p:pic>
      <p:pic>
        <p:nvPicPr>
          <p:cNvPr id="1026" name="Picture 2" descr="Afbeeldingsresultaat voor Multidrop™ Combi Reagent Dispenser">
            <a:extLst>
              <a:ext uri="{FF2B5EF4-FFF2-40B4-BE49-F238E27FC236}">
                <a16:creationId xmlns:a16="http://schemas.microsoft.com/office/drawing/2014/main" id="{39983D18-57C3-4AF9-883F-44D757E94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669" y="2632221"/>
            <a:ext cx="4256735" cy="2498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A5F44443-F92E-454A-B1BE-5E7CCA41F9EB}"/>
              </a:ext>
            </a:extLst>
          </p:cNvPr>
          <p:cNvSpPr txBox="1"/>
          <p:nvPr/>
        </p:nvSpPr>
        <p:spPr>
          <a:xfrm>
            <a:off x="1109700" y="5045434"/>
            <a:ext cx="2827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PROBLEEM: duur</a:t>
            </a:r>
          </a:p>
        </p:txBody>
      </p:sp>
      <p:sp>
        <p:nvSpPr>
          <p:cNvPr id="17" name="Pijl: rechts 16">
            <a:extLst>
              <a:ext uri="{FF2B5EF4-FFF2-40B4-BE49-F238E27FC236}">
                <a16:creationId xmlns:a16="http://schemas.microsoft.com/office/drawing/2014/main" id="{4BC466B9-99A7-482B-AC96-8A0760163E2F}"/>
              </a:ext>
            </a:extLst>
          </p:cNvPr>
          <p:cNvSpPr/>
          <p:nvPr/>
        </p:nvSpPr>
        <p:spPr>
          <a:xfrm>
            <a:off x="1224000" y="5504766"/>
            <a:ext cx="772510" cy="2364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3583DBA8-8C8C-472D-9A60-56975DA3ABDE}"/>
              </a:ext>
            </a:extLst>
          </p:cNvPr>
          <p:cNvSpPr txBox="1"/>
          <p:nvPr/>
        </p:nvSpPr>
        <p:spPr>
          <a:xfrm>
            <a:off x="1976753" y="5444217"/>
            <a:ext cx="3078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OPLOSSING: zelf maken</a:t>
            </a:r>
          </a:p>
        </p:txBody>
      </p:sp>
    </p:spTree>
    <p:extLst>
      <p:ext uri="{BB962C8B-B14F-4D97-AF65-F5344CB8AC3E}">
        <p14:creationId xmlns:p14="http://schemas.microsoft.com/office/powerpoint/2010/main" val="3681530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203A2F64-FB32-4473-B248-7E768514B0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00" y="1182710"/>
            <a:ext cx="5421575" cy="540000"/>
          </a:xfrm>
        </p:spPr>
        <p:txBody>
          <a:bodyPr/>
          <a:lstStyle/>
          <a:p>
            <a:pPr algn="ctr"/>
            <a:r>
              <a:rPr lang="nl-BE" dirty="0"/>
              <a:t>KLANTENVEREISTEN</a:t>
            </a:r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535CC483-59D5-4019-9D4C-85EC0024E11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nl-BE" dirty="0"/>
              <a:t>Autonoom</a:t>
            </a:r>
          </a:p>
          <a:p>
            <a:pPr lvl="1"/>
            <a:r>
              <a:rPr lang="nl-BE" dirty="0"/>
              <a:t>Foutloos</a:t>
            </a:r>
          </a:p>
          <a:p>
            <a:pPr lvl="1"/>
            <a:r>
              <a:rPr lang="nl-BE" dirty="0"/>
              <a:t>Snel</a:t>
            </a:r>
          </a:p>
          <a:p>
            <a:pPr lvl="1"/>
            <a:r>
              <a:rPr lang="nl-BE" dirty="0"/>
              <a:t>Eenvoudig</a:t>
            </a:r>
          </a:p>
          <a:p>
            <a:pPr lvl="1"/>
            <a:r>
              <a:rPr lang="nl-BE" dirty="0"/>
              <a:t>Onderhouden</a:t>
            </a:r>
          </a:p>
          <a:p>
            <a:pPr lvl="1"/>
            <a:endParaRPr lang="nl-BE" dirty="0"/>
          </a:p>
          <a:p>
            <a:pPr lvl="1"/>
            <a:r>
              <a:rPr lang="nl-BE" dirty="0"/>
              <a:t>BUDGET?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F99E4DC-F7D9-40C5-8F52-851726E294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82710"/>
            <a:ext cx="5445000" cy="540000"/>
          </a:xfrm>
        </p:spPr>
        <p:txBody>
          <a:bodyPr/>
          <a:lstStyle/>
          <a:p>
            <a:r>
              <a:rPr lang="nl-BE" dirty="0"/>
              <a:t>ONTWERPSPECIFICATIES</a:t>
            </a:r>
          </a:p>
        </p:txBody>
      </p:sp>
      <p:sp>
        <p:nvSpPr>
          <p:cNvPr id="10" name="Tijdelijke aanduiding voor inhoud 9">
            <a:extLst>
              <a:ext uri="{FF2B5EF4-FFF2-40B4-BE49-F238E27FC236}">
                <a16:creationId xmlns:a16="http://schemas.microsoft.com/office/drawing/2014/main" id="{13F032B7-5615-433E-8A33-074FF29D215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A6A1293-8EDC-479D-921F-829463B8E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271766F-142D-488E-ADF8-B8BE83232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5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E7C6613-6FEB-469A-A5F2-85B876238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2. Doelstelling		</a:t>
            </a:r>
          </a:p>
        </p:txBody>
      </p:sp>
      <p:pic>
        <p:nvPicPr>
          <p:cNvPr id="6" name="Tijdelijke aanduiding voor inhoud 6">
            <a:extLst>
              <a:ext uri="{FF2B5EF4-FFF2-40B4-BE49-F238E27FC236}">
                <a16:creationId xmlns:a16="http://schemas.microsoft.com/office/drawing/2014/main" id="{E81863D0-C04F-43E9-B8C2-C23CC80184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47" t="4614" r="4703" b="8943"/>
          <a:stretch/>
        </p:blipFill>
        <p:spPr>
          <a:xfrm>
            <a:off x="7433732" y="1942870"/>
            <a:ext cx="2862807" cy="2194476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29672D29-7336-4C97-B7E0-72EC93588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5168" y="4296960"/>
            <a:ext cx="2839061" cy="1733898"/>
          </a:xfrm>
          <a:prstGeom prst="rect">
            <a:avLst/>
          </a:prstGeom>
        </p:spPr>
      </p:pic>
      <p:sp>
        <p:nvSpPr>
          <p:cNvPr id="11" name="Pijl: rechts 10">
            <a:extLst>
              <a:ext uri="{FF2B5EF4-FFF2-40B4-BE49-F238E27FC236}">
                <a16:creationId xmlns:a16="http://schemas.microsoft.com/office/drawing/2014/main" id="{847D821E-3508-4060-BBA4-A3240657352B}"/>
              </a:ext>
            </a:extLst>
          </p:cNvPr>
          <p:cNvSpPr/>
          <p:nvPr/>
        </p:nvSpPr>
        <p:spPr>
          <a:xfrm>
            <a:off x="5454657" y="3558757"/>
            <a:ext cx="1085836" cy="2709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7066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A4F878DD-76AB-4B6E-9C8A-1CF669701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AF0E0D3-CDA7-4416-ADF3-2CD3150F3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6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FDF7E23-6A31-441B-8E8A-D35E38556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3. Ontwerp</a:t>
            </a:r>
          </a:p>
        </p:txBody>
      </p:sp>
      <p:pic>
        <p:nvPicPr>
          <p:cNvPr id="13" name="Tijdelijke aanduiding voor inhoud 12">
            <a:extLst>
              <a:ext uri="{FF2B5EF4-FFF2-40B4-BE49-F238E27FC236}">
                <a16:creationId xmlns:a16="http://schemas.microsoft.com/office/drawing/2014/main" id="{9D7E44FE-949E-409C-ACB3-05F5F142A5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818" y="1359035"/>
            <a:ext cx="10768363" cy="4848568"/>
          </a:xfrm>
        </p:spPr>
      </p:pic>
    </p:spTree>
    <p:extLst>
      <p:ext uri="{BB962C8B-B14F-4D97-AF65-F5344CB8AC3E}">
        <p14:creationId xmlns:p14="http://schemas.microsoft.com/office/powerpoint/2010/main" val="686686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A6B06432-1F27-40E1-BF7E-E3C2E101AF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819" y="1357838"/>
            <a:ext cx="10768361" cy="4848567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7DDE9E3-B28D-46E3-B623-D9D4FED47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B9368D3-A501-43AD-822E-3F144F9EB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7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9139C49-E0EC-434E-AB8F-0E0EB1E03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3. Ontwerp</a:t>
            </a:r>
          </a:p>
        </p:txBody>
      </p:sp>
    </p:spTree>
    <p:extLst>
      <p:ext uri="{BB962C8B-B14F-4D97-AF65-F5344CB8AC3E}">
        <p14:creationId xmlns:p14="http://schemas.microsoft.com/office/powerpoint/2010/main" val="2737042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71C7BFAC-D0A9-42E7-A72D-273DE52391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2800" y="1816893"/>
            <a:ext cx="6455073" cy="3224213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EC613EF-A655-429D-A50E-10241F37A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C6B6B88-50B0-4CE9-BD84-A1F206447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8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B9AE39C-9A8A-427C-8F14-9690C7D22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-187934"/>
            <a:ext cx="11041200" cy="1152000"/>
          </a:xfrm>
        </p:spPr>
        <p:txBody>
          <a:bodyPr/>
          <a:lstStyle/>
          <a:p>
            <a:r>
              <a:rPr lang="nl-BE" dirty="0"/>
              <a:t>4. Programmastructuur 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63D521BC-5D24-4438-9A73-D41CD2F95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725" y="738000"/>
            <a:ext cx="3391349" cy="59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722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ijdelijke aanduiding voor inhoud 7">
            <a:extLst>
              <a:ext uri="{FF2B5EF4-FFF2-40B4-BE49-F238E27FC236}">
                <a16:creationId xmlns:a16="http://schemas.microsoft.com/office/drawing/2014/main" id="{4328133E-C6CE-426A-A085-32B3B864E5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982550"/>
              </p:ext>
            </p:extLst>
          </p:nvPr>
        </p:nvGraphicFramePr>
        <p:xfrm>
          <a:off x="575469" y="1550096"/>
          <a:ext cx="11041062" cy="4464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0F4C839-16BE-411E-A887-8D577812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C49CF65-58CD-4408-AC60-16E4A25A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9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91A6C46-60F5-4A8A-87C1-E41EC7801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5. Financiën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5946CD-0A8D-4405-80CC-3F1B2B124C84}"/>
              </a:ext>
            </a:extLst>
          </p:cNvPr>
          <p:cNvSpPr txBox="1"/>
          <p:nvPr/>
        </p:nvSpPr>
        <p:spPr>
          <a:xfrm>
            <a:off x="8517467" y="5123238"/>
            <a:ext cx="1964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Totaal: € 173,63</a:t>
            </a:r>
          </a:p>
        </p:txBody>
      </p:sp>
    </p:spTree>
    <p:extLst>
      <p:ext uri="{BB962C8B-B14F-4D97-AF65-F5344CB8AC3E}">
        <p14:creationId xmlns:p14="http://schemas.microsoft.com/office/powerpoint/2010/main" val="2536203761"/>
      </p:ext>
    </p:extLst>
  </p:cSld>
  <p:clrMapOvr>
    <a:masterClrMapping/>
  </p:clrMapOvr>
</p:sld>
</file>

<file path=ppt/theme/theme1.xml><?xml version="1.0" encoding="utf-8"?>
<a:theme xmlns:a="http://schemas.openxmlformats.org/drawingml/2006/main" name="KU Leuven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U Leuven Sedes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U Leuven" id="{BC384CAF-57B4-4083-BC3D-22218BF4A46A}" vid="{75672E21-F18C-4958-94B8-19E54344552B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KU Leuven</Template>
  <TotalTime>0</TotalTime>
  <Words>206</Words>
  <Application>Microsoft Office PowerPoint</Application>
  <PresentationFormat>Breedbeeld</PresentationFormat>
  <Paragraphs>92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13</vt:i4>
      </vt:variant>
    </vt:vector>
  </HeadingPairs>
  <TitlesOfParts>
    <vt:vector size="17" baseType="lpstr">
      <vt:lpstr>Arial</vt:lpstr>
      <vt:lpstr>Calibri</vt:lpstr>
      <vt:lpstr>KU Leuven</vt:lpstr>
      <vt:lpstr>KU Leuven Sedes</vt:lpstr>
      <vt:lpstr>De automated microplate dispenser</vt:lpstr>
      <vt:lpstr>Overzicht</vt:lpstr>
      <vt:lpstr>1. Inleiding</vt:lpstr>
      <vt:lpstr>1. Inleiding</vt:lpstr>
      <vt:lpstr>2. Doelstelling  </vt:lpstr>
      <vt:lpstr>3. Ontwerp</vt:lpstr>
      <vt:lpstr>3. Ontwerp</vt:lpstr>
      <vt:lpstr>4. Programmastructuur </vt:lpstr>
      <vt:lpstr>5. Financiën</vt:lpstr>
      <vt:lpstr>6. Unique selling proposition</vt:lpstr>
      <vt:lpstr>7. Uitbreiding en verbetering </vt:lpstr>
      <vt:lpstr>8. Conclusie</vt:lpstr>
      <vt:lpstr>Vragen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2017-09-13T11:47:32Z</dcterms:created>
  <dcterms:modified xsi:type="dcterms:W3CDTF">2019-12-12T16:18:52Z</dcterms:modified>
</cp:coreProperties>
</file>

<file path=docProps/thumbnail.jpeg>
</file>